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e3e1a577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1e3e1a577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e3e1a57ea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e3e1a57ea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8252dc4_0_1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8252dc4_0_1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1e3e1a57ea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1e3e1a57ea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1fc10633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1fc10633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1e3e1a57ea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1e3e1a57ea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Stock predictions are based on time series </a:t>
            </a:r>
            <a:r>
              <a:rPr lang="en-GB"/>
              <a:t>models (with linear regression)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Try out RIMA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Try out facebook profit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Limitations: weekends/holidays effect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1e3e1a57ea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1e3e1a57ea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f88252dc4_0_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f88252dc4_0_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1f88252dc4_0_1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1f88252dc4_0_1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11e4efb1a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11e4efb1a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e3e1a577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1e3e1a577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7.jpg"/><Relationship Id="rId5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7.xml"/><Relationship Id="rId13" Type="http://schemas.openxmlformats.org/officeDocument/2006/relationships/slide" Target="/ppt/slides/slide21.xml"/><Relationship Id="rId12" Type="http://schemas.openxmlformats.org/officeDocument/2006/relationships/slide" Target="/ppt/slides/slide20.xml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6.xml"/><Relationship Id="rId5" Type="http://schemas.openxmlformats.org/officeDocument/2006/relationships/slide" Target="/ppt/slides/slide5.xml"/><Relationship Id="rId6" Type="http://schemas.openxmlformats.org/officeDocument/2006/relationships/slide" Target="/ppt/slides/slide8.xml"/><Relationship Id="rId7" Type="http://schemas.openxmlformats.org/officeDocument/2006/relationships/slide" Target="/ppt/slides/slide8.xml"/><Relationship Id="rId8" Type="http://schemas.openxmlformats.org/officeDocument/2006/relationships/slide" Target="/ppt/slides/slide1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investopedia.com/terms/e/environmental-social-and-governance-esg-criteria.asp" TargetMode="External"/><Relationship Id="rId4" Type="http://schemas.openxmlformats.org/officeDocument/2006/relationships/hyperlink" Target="https://ca.finance.yahoo.com/" TargetMode="External"/><Relationship Id="rId5" Type="http://schemas.openxmlformats.org/officeDocument/2006/relationships/hyperlink" Target="https://ca.finance.yahoo.com/" TargetMode="External"/><Relationship Id="rId6" Type="http://schemas.openxmlformats.org/officeDocument/2006/relationships/hyperlink" Target="https://www.forbes.com/just-companies/" TargetMode="External"/><Relationship Id="rId7" Type="http://schemas.openxmlformats.org/officeDocument/2006/relationships/hyperlink" Target="https://en.wikipedia.org/wiki/List_of_S%26P_500_companies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solidFill>
                  <a:srgbClr val="000000"/>
                </a:solidFill>
              </a:rPr>
              <a:t>Environmental, Social, and Governance (ESG) and you!</a:t>
            </a:r>
            <a:endParaRPr sz="2800"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Does</a:t>
            </a:r>
            <a:r>
              <a:rPr b="1" lang="en-GB" sz="1400"/>
              <a:t> improving </a:t>
            </a:r>
            <a:r>
              <a:rPr b="1" lang="en-GB" sz="1400"/>
              <a:t>your company’s </a:t>
            </a:r>
            <a:r>
              <a:rPr b="1" lang="en-GB" sz="1400"/>
              <a:t>sustainability</a:t>
            </a:r>
            <a:r>
              <a:rPr b="1" lang="en-GB" sz="1400"/>
              <a:t> model help your bottom line?</a:t>
            </a:r>
            <a:endParaRPr b="1" sz="1400"/>
          </a:p>
        </p:txBody>
      </p:sp>
      <p:sp>
        <p:nvSpPr>
          <p:cNvPr id="178" name="Google Shape;178;p18"/>
          <p:cNvSpPr/>
          <p:nvPr/>
        </p:nvSpPr>
        <p:spPr>
          <a:xfrm>
            <a:off x="1379725" y="165750"/>
            <a:ext cx="1365000" cy="12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ESG Trends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03</a:t>
            </a:r>
            <a:endParaRPr b="0"/>
          </a:p>
        </p:txBody>
      </p:sp>
      <p:sp>
        <p:nvSpPr>
          <p:cNvPr id="258" name="Google Shape;258;p27"/>
          <p:cNvSpPr txBox="1"/>
          <p:nvPr>
            <p:ph idx="1" type="body"/>
          </p:nvPr>
        </p:nvSpPr>
        <p:spPr>
          <a:xfrm>
            <a:off x="721225" y="2434125"/>
            <a:ext cx="5870400" cy="1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Governance(G):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With a population of more than 8.5 billion and global temperatures rising the need for innovation in Policy and Code of Conduct, Supply Chain Management, CSR initiatives is a must for any company.</a:t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</a:rPr>
              <a:t>Client Implications: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TBD</a:t>
            </a:r>
            <a:endParaRPr sz="1100"/>
          </a:p>
        </p:txBody>
      </p:sp>
      <p:pic>
        <p:nvPicPr>
          <p:cNvPr id="259" name="Google Shape;259;p27"/>
          <p:cNvPicPr preferRelativeResize="0"/>
          <p:nvPr/>
        </p:nvPicPr>
        <p:blipFill rotWithShape="1">
          <a:blip r:embed="rId3">
            <a:alphaModFix/>
          </a:blip>
          <a:srcRect b="0" l="67073" r="0" t="0"/>
          <a:stretch/>
        </p:blipFill>
        <p:spPr>
          <a:xfrm>
            <a:off x="6739932" y="1394850"/>
            <a:ext cx="1443451" cy="30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The Data Source</a:t>
            </a:r>
            <a:endParaRPr sz="1200"/>
          </a:p>
        </p:txBody>
      </p:sp>
      <p:sp>
        <p:nvSpPr>
          <p:cNvPr id="265" name="Google Shape;265;p28"/>
          <p:cNvSpPr txBox="1"/>
          <p:nvPr>
            <p:ph idx="4294967295" type="body"/>
          </p:nvPr>
        </p:nvSpPr>
        <p:spPr>
          <a:xfrm>
            <a:off x="369525" y="1749350"/>
            <a:ext cx="7820100" cy="28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FFFFFF"/>
                </a:solidFill>
              </a:rPr>
              <a:t>Our data is from Yahoo! Finance. </a:t>
            </a:r>
            <a:endParaRPr sz="26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S</a:t>
            </a:r>
            <a:r>
              <a:rPr lang="en-GB" sz="1800">
                <a:solidFill>
                  <a:srgbClr val="FFFFFF"/>
                </a:solidFill>
              </a:rPr>
              <a:t>ustainability</a:t>
            </a:r>
            <a:r>
              <a:rPr lang="en-GB" sz="1800">
                <a:solidFill>
                  <a:srgbClr val="FFFFFF"/>
                </a:solidFill>
              </a:rPr>
              <a:t> parameters like environment, social, even public sentiment for various companies which have been rated highly based on their ESG initiatives.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Five years of </a:t>
            </a:r>
            <a:r>
              <a:rPr lang="en-GB" sz="1800">
                <a:solidFill>
                  <a:srgbClr val="FFFFFF"/>
                </a:solidFill>
              </a:rPr>
              <a:t>h</a:t>
            </a:r>
            <a:r>
              <a:rPr lang="en-GB" sz="1800">
                <a:solidFill>
                  <a:srgbClr val="FFFFFF"/>
                </a:solidFill>
              </a:rPr>
              <a:t>istorical stock price data to predict the stock prices using machine learning.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9"/>
          <p:cNvSpPr txBox="1"/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Database</a:t>
            </a:r>
            <a:r>
              <a:rPr lang="en-GB">
                <a:solidFill>
                  <a:srgbClr val="000000"/>
                </a:solidFill>
              </a:rPr>
              <a:t> Framework</a:t>
            </a:r>
            <a:endParaRPr/>
          </a:p>
        </p:txBody>
      </p:sp>
      <p:pic>
        <p:nvPicPr>
          <p:cNvPr id="271" name="Google Shape;2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4525" y="1078950"/>
            <a:ext cx="4727125" cy="385578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9"/>
          <p:cNvSpPr txBox="1"/>
          <p:nvPr>
            <p:ph idx="1" type="body"/>
          </p:nvPr>
        </p:nvSpPr>
        <p:spPr>
          <a:xfrm>
            <a:off x="721225" y="2434125"/>
            <a:ext cx="3513300" cy="1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 on finalized ERDs when avail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/>
          <p:nvPr>
            <p:ph type="title"/>
          </p:nvPr>
        </p:nvSpPr>
        <p:spPr>
          <a:xfrm>
            <a:off x="729450" y="1367864"/>
            <a:ext cx="76884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Exploration</a:t>
            </a:r>
            <a:endParaRPr sz="1000"/>
          </a:p>
        </p:txBody>
      </p:sp>
      <p:pic>
        <p:nvPicPr>
          <p:cNvPr id="278" name="Google Shape;278;p30"/>
          <p:cNvPicPr preferRelativeResize="0"/>
          <p:nvPr/>
        </p:nvPicPr>
        <p:blipFill rotWithShape="1">
          <a:blip r:embed="rId3">
            <a:alphaModFix/>
          </a:blip>
          <a:srcRect b="9494" l="0" r="0" t="9494"/>
          <a:stretch/>
        </p:blipFill>
        <p:spPr>
          <a:xfrm>
            <a:off x="830400" y="2091180"/>
            <a:ext cx="2501200" cy="1267838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0"/>
          <p:cNvSpPr txBox="1"/>
          <p:nvPr/>
        </p:nvSpPr>
        <p:spPr>
          <a:xfrm>
            <a:off x="862816" y="2418212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01</a:t>
            </a: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80" name="Google Shape;280;p30"/>
          <p:cNvGrpSpPr/>
          <p:nvPr/>
        </p:nvGrpSpPr>
        <p:grpSpPr>
          <a:xfrm>
            <a:off x="830400" y="3274596"/>
            <a:ext cx="2501700" cy="1353953"/>
            <a:chOff x="830400" y="3274596"/>
            <a:chExt cx="2501700" cy="1353953"/>
          </a:xfrm>
        </p:grpSpPr>
        <p:sp>
          <p:nvSpPr>
            <p:cNvPr id="281" name="Google Shape;281;p30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30"/>
          <p:cNvSpPr txBox="1"/>
          <p:nvPr>
            <p:ph type="title"/>
          </p:nvPr>
        </p:nvSpPr>
        <p:spPr>
          <a:xfrm>
            <a:off x="967525" y="3455476"/>
            <a:ext cx="2238300" cy="32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Data </a:t>
            </a:r>
            <a:r>
              <a:rPr lang="en-GB" sz="1000"/>
              <a:t>Preprocessing</a:t>
            </a:r>
            <a:endParaRPr sz="1000"/>
          </a:p>
        </p:txBody>
      </p:sp>
      <p:sp>
        <p:nvSpPr>
          <p:cNvPr id="284" name="Google Shape;284;p30"/>
          <p:cNvSpPr txBox="1"/>
          <p:nvPr>
            <p:ph idx="4294967295" type="body"/>
          </p:nvPr>
        </p:nvSpPr>
        <p:spPr>
          <a:xfrm>
            <a:off x="830575" y="3782175"/>
            <a:ext cx="2470200" cy="8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Remove duplicate/null data.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Break data into smaller tables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Remove noisy data</a:t>
            </a:r>
            <a:endParaRPr sz="500"/>
          </a:p>
        </p:txBody>
      </p:sp>
      <p:pic>
        <p:nvPicPr>
          <p:cNvPr id="285" name="Google Shape;285;p30"/>
          <p:cNvPicPr preferRelativeResize="0"/>
          <p:nvPr/>
        </p:nvPicPr>
        <p:blipFill rotWithShape="1">
          <a:blip r:embed="rId4">
            <a:alphaModFix/>
          </a:blip>
          <a:srcRect b="12062" l="0" r="0" t="12070"/>
          <a:stretch/>
        </p:blipFill>
        <p:spPr>
          <a:xfrm>
            <a:off x="3332867" y="3359013"/>
            <a:ext cx="2501196" cy="126783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0"/>
          <p:cNvSpPr txBox="1"/>
          <p:nvPr/>
        </p:nvSpPr>
        <p:spPr>
          <a:xfrm>
            <a:off x="3389243" y="3563077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87" name="Google Shape;287;p30"/>
          <p:cNvGrpSpPr/>
          <p:nvPr/>
        </p:nvGrpSpPr>
        <p:grpSpPr>
          <a:xfrm flipH="1" rot="10800000">
            <a:off x="3332867" y="2091171"/>
            <a:ext cx="2501700" cy="1353953"/>
            <a:chOff x="830400" y="3274596"/>
            <a:chExt cx="2501700" cy="1353953"/>
          </a:xfrm>
        </p:grpSpPr>
        <p:sp>
          <p:nvSpPr>
            <p:cNvPr id="288" name="Google Shape;288;p30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30"/>
          <p:cNvSpPr txBox="1"/>
          <p:nvPr>
            <p:ph type="title"/>
          </p:nvPr>
        </p:nvSpPr>
        <p:spPr>
          <a:xfrm>
            <a:off x="3464300" y="2176251"/>
            <a:ext cx="2238300" cy="32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Feature Engineering</a:t>
            </a:r>
            <a:endParaRPr sz="1000"/>
          </a:p>
        </p:txBody>
      </p:sp>
      <p:sp>
        <p:nvSpPr>
          <p:cNvPr id="291" name="Google Shape;291;p30"/>
          <p:cNvSpPr txBox="1"/>
          <p:nvPr>
            <p:ph idx="4294967295" type="body"/>
          </p:nvPr>
        </p:nvSpPr>
        <p:spPr>
          <a:xfrm>
            <a:off x="3332875" y="2506475"/>
            <a:ext cx="2470200" cy="8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Identify features  for optimal performance.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Ensure proper encoders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pic>
        <p:nvPicPr>
          <p:cNvPr id="292" name="Google Shape;292;p30"/>
          <p:cNvPicPr preferRelativeResize="0"/>
          <p:nvPr/>
        </p:nvPicPr>
        <p:blipFill rotWithShape="1">
          <a:blip r:embed="rId5">
            <a:alphaModFix/>
          </a:blip>
          <a:srcRect b="17409" l="0" r="0" t="17409"/>
          <a:stretch/>
        </p:blipFill>
        <p:spPr>
          <a:xfrm>
            <a:off x="5832591" y="2091175"/>
            <a:ext cx="2501195" cy="126784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0"/>
          <p:cNvSpPr txBox="1"/>
          <p:nvPr/>
        </p:nvSpPr>
        <p:spPr>
          <a:xfrm>
            <a:off x="5856250" y="2418200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94" name="Google Shape;294;p30"/>
          <p:cNvGrpSpPr/>
          <p:nvPr/>
        </p:nvGrpSpPr>
        <p:grpSpPr>
          <a:xfrm>
            <a:off x="5832591" y="3274596"/>
            <a:ext cx="2501700" cy="1353953"/>
            <a:chOff x="830400" y="3274596"/>
            <a:chExt cx="2501700" cy="1353953"/>
          </a:xfrm>
        </p:grpSpPr>
        <p:sp>
          <p:nvSpPr>
            <p:cNvPr id="295" name="Google Shape;295;p30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30"/>
          <p:cNvSpPr txBox="1"/>
          <p:nvPr>
            <p:ph type="title"/>
          </p:nvPr>
        </p:nvSpPr>
        <p:spPr>
          <a:xfrm>
            <a:off x="5960975" y="3350475"/>
            <a:ext cx="2238300" cy="4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Training &amp; Test Sets</a:t>
            </a:r>
            <a:endParaRPr sz="1000"/>
          </a:p>
        </p:txBody>
      </p:sp>
      <p:sp>
        <p:nvSpPr>
          <p:cNvPr id="298" name="Google Shape;298;p30"/>
          <p:cNvSpPr txBox="1"/>
          <p:nvPr>
            <p:ph idx="4294967295" type="body"/>
          </p:nvPr>
        </p:nvSpPr>
        <p:spPr>
          <a:xfrm>
            <a:off x="5856250" y="3782175"/>
            <a:ext cx="2470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Use test_train_split from sklearn to split data.</a:t>
            </a:r>
            <a:endParaRPr sz="1000">
              <a:solidFill>
                <a:srgbClr val="2B2B2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000"/>
              <a:buFont typeface="Arial"/>
              <a:buChar char="●"/>
            </a:pPr>
            <a:r>
              <a:rPr lang="en-GB" sz="1000">
                <a:solidFill>
                  <a:srgbClr val="2B2B2B"/>
                </a:solidFill>
                <a:latin typeface="Arial"/>
                <a:ea typeface="Arial"/>
                <a:cs typeface="Arial"/>
                <a:sym typeface="Arial"/>
              </a:rPr>
              <a:t>Scale data accordingly</a:t>
            </a:r>
            <a:endParaRPr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1"/>
          <p:cNvSpPr txBox="1"/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ETL Pipeline</a:t>
            </a:r>
            <a:endParaRPr/>
          </a:p>
        </p:txBody>
      </p:sp>
      <p:pic>
        <p:nvPicPr>
          <p:cNvPr id="304" name="Google Shape;304;p31"/>
          <p:cNvPicPr preferRelativeResize="0"/>
          <p:nvPr/>
        </p:nvPicPr>
        <p:blipFill rotWithShape="1">
          <a:blip r:embed="rId3">
            <a:alphaModFix/>
          </a:blip>
          <a:srcRect b="0" l="0" r="0" t="15916"/>
          <a:stretch/>
        </p:blipFill>
        <p:spPr>
          <a:xfrm>
            <a:off x="1372913" y="1835950"/>
            <a:ext cx="6398175" cy="31419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2"/>
          <p:cNvSpPr txBox="1"/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Linear Regression</a:t>
            </a:r>
            <a:endParaRPr/>
          </a:p>
        </p:txBody>
      </p:sp>
      <p:sp>
        <p:nvSpPr>
          <p:cNvPr id="310" name="Google Shape;310;p32"/>
          <p:cNvSpPr txBox="1"/>
          <p:nvPr>
            <p:ph idx="1" type="body"/>
          </p:nvPr>
        </p:nvSpPr>
        <p:spPr>
          <a:xfrm>
            <a:off x="721225" y="1907600"/>
            <a:ext cx="1506000" cy="14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 on finalized ERDs when avail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1" name="Google Shape;311;p32"/>
          <p:cNvPicPr preferRelativeResize="0"/>
          <p:nvPr/>
        </p:nvPicPr>
        <p:blipFill rotWithShape="1">
          <a:blip r:embed="rId3">
            <a:alphaModFix/>
          </a:blip>
          <a:srcRect b="8291" l="358" r="2695" t="790"/>
          <a:stretch/>
        </p:blipFill>
        <p:spPr>
          <a:xfrm>
            <a:off x="3255500" y="1907600"/>
            <a:ext cx="5162424" cy="26403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/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Machine Learning</a:t>
            </a:r>
            <a:endParaRPr/>
          </a:p>
        </p:txBody>
      </p:sp>
      <p:sp>
        <p:nvSpPr>
          <p:cNvPr id="317" name="Google Shape;317;p33"/>
          <p:cNvSpPr txBox="1"/>
          <p:nvPr>
            <p:ph idx="1" type="body"/>
          </p:nvPr>
        </p:nvSpPr>
        <p:spPr>
          <a:xfrm>
            <a:off x="721225" y="1907600"/>
            <a:ext cx="7977900" cy="25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After reviewing various machine learning models, linear regression was used.</a:t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202122"/>
              </a:buClr>
              <a:buSzPts val="1300"/>
              <a:buFont typeface="Arial"/>
              <a:buChar char="●"/>
            </a:pPr>
            <a:r>
              <a:rPr lang="en-GB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Benefits: </a:t>
            </a:r>
            <a:endParaRPr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Can be used to find a colelation between ESG and company performance</a:t>
            </a:r>
            <a:endParaRPr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Easier to implement, interpret and train efficiently</a:t>
            </a:r>
            <a:endParaRPr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300"/>
              <a:buFont typeface="Arial"/>
              <a:buChar char="●"/>
            </a:pPr>
            <a:r>
              <a:rPr lang="en-GB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Limitations:</a:t>
            </a:r>
            <a:endParaRPr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100"/>
              <a:buFont typeface="Arial"/>
              <a:buChar char="○"/>
            </a:pPr>
            <a:r>
              <a:t/>
            </a:r>
            <a:endParaRPr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4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Proposed solution</a:t>
            </a:r>
            <a:endParaRPr sz="1200"/>
          </a:p>
        </p:txBody>
      </p:sp>
      <p:sp>
        <p:nvSpPr>
          <p:cNvPr id="323" name="Google Shape;323;p34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TBD - let’s see where machine learning takes us! :)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5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Leaders in ESG</a:t>
            </a:r>
            <a:endParaRPr/>
          </a:p>
        </p:txBody>
      </p:sp>
      <p:sp>
        <p:nvSpPr>
          <p:cNvPr id="329" name="Google Shape;329;p35"/>
          <p:cNvSpPr txBox="1"/>
          <p:nvPr>
            <p:ph idx="1" type="body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Here are the top 7 companies based on overall ESG</a:t>
            </a:r>
            <a:endParaRPr sz="1100"/>
          </a:p>
        </p:txBody>
      </p:sp>
      <p:grpSp>
        <p:nvGrpSpPr>
          <p:cNvPr id="330" name="Google Shape;330;p35"/>
          <p:cNvGrpSpPr/>
          <p:nvPr/>
        </p:nvGrpSpPr>
        <p:grpSpPr>
          <a:xfrm>
            <a:off x="507401" y="2561203"/>
            <a:ext cx="7694961" cy="2203868"/>
            <a:chOff x="507401" y="2561203"/>
            <a:chExt cx="7694961" cy="2203868"/>
          </a:xfrm>
        </p:grpSpPr>
        <p:grpSp>
          <p:nvGrpSpPr>
            <p:cNvPr id="331" name="Google Shape;331;p35"/>
            <p:cNvGrpSpPr/>
            <p:nvPr/>
          </p:nvGrpSpPr>
          <p:grpSpPr>
            <a:xfrm>
              <a:off x="936487" y="2597895"/>
              <a:ext cx="7265875" cy="1739171"/>
              <a:chOff x="872477" y="2521699"/>
              <a:chExt cx="7399058" cy="1739171"/>
            </a:xfrm>
          </p:grpSpPr>
          <p:sp>
            <p:nvSpPr>
              <p:cNvPr id="332" name="Google Shape;332;p35"/>
              <p:cNvSpPr/>
              <p:nvPr/>
            </p:nvSpPr>
            <p:spPr>
              <a:xfrm>
                <a:off x="872480" y="2521725"/>
                <a:ext cx="7394100" cy="1739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3" name="Google Shape;333;p35"/>
              <p:cNvGrpSpPr/>
              <p:nvPr/>
            </p:nvGrpSpPr>
            <p:grpSpPr>
              <a:xfrm>
                <a:off x="872477" y="2521699"/>
                <a:ext cx="7399058" cy="1739171"/>
                <a:chOff x="830400" y="2729250"/>
                <a:chExt cx="7399058" cy="1531500"/>
              </a:xfrm>
            </p:grpSpPr>
            <p:cxnSp>
              <p:nvCxnSpPr>
                <p:cNvPr id="334" name="Google Shape;334;p35"/>
                <p:cNvCxnSpPr/>
                <p:nvPr/>
              </p:nvCxnSpPr>
              <p:spPr>
                <a:xfrm>
                  <a:off x="835358" y="409891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5" name="Google Shape;335;p35"/>
                <p:cNvCxnSpPr/>
                <p:nvPr/>
              </p:nvCxnSpPr>
              <p:spPr>
                <a:xfrm>
                  <a:off x="835358" y="394673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6" name="Google Shape;336;p35"/>
                <p:cNvCxnSpPr/>
                <p:nvPr/>
              </p:nvCxnSpPr>
              <p:spPr>
                <a:xfrm>
                  <a:off x="830400" y="4258271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7" name="Google Shape;337;p35"/>
                <p:cNvCxnSpPr/>
                <p:nvPr/>
              </p:nvCxnSpPr>
              <p:spPr>
                <a:xfrm rot="10800000">
                  <a:off x="830400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8" name="Google Shape;338;p35"/>
                <p:cNvCxnSpPr/>
                <p:nvPr/>
              </p:nvCxnSpPr>
              <p:spPr>
                <a:xfrm rot="10800000">
                  <a:off x="1446566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9" name="Google Shape;339;p35"/>
                <p:cNvCxnSpPr/>
                <p:nvPr/>
              </p:nvCxnSpPr>
              <p:spPr>
                <a:xfrm rot="10800000">
                  <a:off x="4527396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0" name="Google Shape;340;p35"/>
                <p:cNvCxnSpPr/>
                <p:nvPr/>
              </p:nvCxnSpPr>
              <p:spPr>
                <a:xfrm rot="10800000">
                  <a:off x="5143562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1" name="Google Shape;341;p35"/>
                <p:cNvCxnSpPr/>
                <p:nvPr/>
              </p:nvCxnSpPr>
              <p:spPr>
                <a:xfrm rot="10800000">
                  <a:off x="5759728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2" name="Google Shape;342;p35"/>
                <p:cNvCxnSpPr/>
                <p:nvPr/>
              </p:nvCxnSpPr>
              <p:spPr>
                <a:xfrm rot="10800000">
                  <a:off x="6375894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3" name="Google Shape;343;p35"/>
                <p:cNvCxnSpPr/>
                <p:nvPr/>
              </p:nvCxnSpPr>
              <p:spPr>
                <a:xfrm rot="10800000">
                  <a:off x="8221064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4" name="Google Shape;344;p35"/>
                <p:cNvCxnSpPr/>
                <p:nvPr/>
              </p:nvCxnSpPr>
              <p:spPr>
                <a:xfrm rot="10800000">
                  <a:off x="2062732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5" name="Google Shape;345;p35"/>
                <p:cNvCxnSpPr/>
                <p:nvPr/>
              </p:nvCxnSpPr>
              <p:spPr>
                <a:xfrm rot="10800000">
                  <a:off x="2678898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6" name="Google Shape;346;p35"/>
                <p:cNvCxnSpPr/>
                <p:nvPr/>
              </p:nvCxnSpPr>
              <p:spPr>
                <a:xfrm rot="10800000">
                  <a:off x="3295064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7" name="Google Shape;347;p35"/>
                <p:cNvCxnSpPr/>
                <p:nvPr/>
              </p:nvCxnSpPr>
              <p:spPr>
                <a:xfrm rot="10800000">
                  <a:off x="3911230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8" name="Google Shape;348;p35"/>
                <p:cNvCxnSpPr/>
                <p:nvPr/>
              </p:nvCxnSpPr>
              <p:spPr>
                <a:xfrm rot="10800000">
                  <a:off x="6992060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9" name="Google Shape;349;p35"/>
                <p:cNvCxnSpPr/>
                <p:nvPr/>
              </p:nvCxnSpPr>
              <p:spPr>
                <a:xfrm rot="10800000">
                  <a:off x="7608226" y="2729250"/>
                  <a:ext cx="0" cy="1531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0" name="Google Shape;350;p35"/>
                <p:cNvCxnSpPr/>
                <p:nvPr/>
              </p:nvCxnSpPr>
              <p:spPr>
                <a:xfrm>
                  <a:off x="835358" y="379454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1" name="Google Shape;351;p35"/>
                <p:cNvCxnSpPr/>
                <p:nvPr/>
              </p:nvCxnSpPr>
              <p:spPr>
                <a:xfrm>
                  <a:off x="835358" y="364236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2" name="Google Shape;352;p35"/>
                <p:cNvCxnSpPr/>
                <p:nvPr/>
              </p:nvCxnSpPr>
              <p:spPr>
                <a:xfrm>
                  <a:off x="835358" y="349017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3" name="Google Shape;353;p35"/>
                <p:cNvCxnSpPr/>
                <p:nvPr/>
              </p:nvCxnSpPr>
              <p:spPr>
                <a:xfrm>
                  <a:off x="835358" y="333799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4" name="Google Shape;354;p35"/>
                <p:cNvCxnSpPr/>
                <p:nvPr/>
              </p:nvCxnSpPr>
              <p:spPr>
                <a:xfrm>
                  <a:off x="835358" y="318580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5" name="Google Shape;355;p35"/>
                <p:cNvCxnSpPr/>
                <p:nvPr/>
              </p:nvCxnSpPr>
              <p:spPr>
                <a:xfrm>
                  <a:off x="835358" y="303362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6" name="Google Shape;356;p35"/>
                <p:cNvCxnSpPr/>
                <p:nvPr/>
              </p:nvCxnSpPr>
              <p:spPr>
                <a:xfrm>
                  <a:off x="835358" y="2881435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7" name="Google Shape;357;p35"/>
                <p:cNvCxnSpPr/>
                <p:nvPr/>
              </p:nvCxnSpPr>
              <p:spPr>
                <a:xfrm>
                  <a:off x="830400" y="2729250"/>
                  <a:ext cx="7394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sp>
          <p:nvSpPr>
            <p:cNvPr id="358" name="Google Shape;358;p35"/>
            <p:cNvSpPr txBox="1"/>
            <p:nvPr/>
          </p:nvSpPr>
          <p:spPr>
            <a:xfrm>
              <a:off x="1064592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Jan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59" name="Google Shape;359;p35"/>
            <p:cNvSpPr txBox="1"/>
            <p:nvPr/>
          </p:nvSpPr>
          <p:spPr>
            <a:xfrm>
              <a:off x="1681438" y="4390855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Feb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0" name="Google Shape;360;p35"/>
            <p:cNvSpPr txBox="1"/>
            <p:nvPr/>
          </p:nvSpPr>
          <p:spPr>
            <a:xfrm>
              <a:off x="2278946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Mar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1" name="Google Shape;361;p35"/>
            <p:cNvSpPr txBox="1"/>
            <p:nvPr/>
          </p:nvSpPr>
          <p:spPr>
            <a:xfrm>
              <a:off x="288643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Apr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2" name="Google Shape;362;p35"/>
            <p:cNvSpPr txBox="1"/>
            <p:nvPr/>
          </p:nvSpPr>
          <p:spPr>
            <a:xfrm>
              <a:off x="3485495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May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3" name="Google Shape;363;p35"/>
            <p:cNvSpPr txBox="1"/>
            <p:nvPr/>
          </p:nvSpPr>
          <p:spPr>
            <a:xfrm>
              <a:off x="409269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Jun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4" name="Google Shape;364;p35"/>
            <p:cNvSpPr txBox="1"/>
            <p:nvPr/>
          </p:nvSpPr>
          <p:spPr>
            <a:xfrm>
              <a:off x="4698726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Jul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5" name="Google Shape;365;p35"/>
            <p:cNvSpPr txBox="1"/>
            <p:nvPr/>
          </p:nvSpPr>
          <p:spPr>
            <a:xfrm>
              <a:off x="5300952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Aug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6" name="Google Shape;366;p35"/>
            <p:cNvSpPr txBox="1"/>
            <p:nvPr/>
          </p:nvSpPr>
          <p:spPr>
            <a:xfrm>
              <a:off x="5908336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Sep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7" name="Google Shape;367;p35"/>
            <p:cNvSpPr txBox="1"/>
            <p:nvPr/>
          </p:nvSpPr>
          <p:spPr>
            <a:xfrm>
              <a:off x="651247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Oct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8" name="Google Shape;368;p35"/>
            <p:cNvSpPr txBox="1"/>
            <p:nvPr/>
          </p:nvSpPr>
          <p:spPr>
            <a:xfrm>
              <a:off x="7120044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Nov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69" name="Google Shape;369;p35"/>
            <p:cNvSpPr txBox="1"/>
            <p:nvPr/>
          </p:nvSpPr>
          <p:spPr>
            <a:xfrm>
              <a:off x="7722713" y="4390853"/>
              <a:ext cx="3585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Dec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0" name="Google Shape;370;p35"/>
            <p:cNvSpPr txBox="1"/>
            <p:nvPr/>
          </p:nvSpPr>
          <p:spPr>
            <a:xfrm>
              <a:off x="634436" y="4280890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1" name="Google Shape;371;p35"/>
            <p:cNvSpPr txBox="1"/>
            <p:nvPr/>
          </p:nvSpPr>
          <p:spPr>
            <a:xfrm>
              <a:off x="634436" y="3934140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20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2" name="Google Shape;372;p35"/>
            <p:cNvSpPr txBox="1"/>
            <p:nvPr/>
          </p:nvSpPr>
          <p:spPr>
            <a:xfrm>
              <a:off x="634436" y="3590088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40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3" name="Google Shape;373;p35"/>
            <p:cNvSpPr txBox="1"/>
            <p:nvPr/>
          </p:nvSpPr>
          <p:spPr>
            <a:xfrm>
              <a:off x="634436" y="3246037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60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4" name="Google Shape;374;p35"/>
            <p:cNvSpPr txBox="1"/>
            <p:nvPr/>
          </p:nvSpPr>
          <p:spPr>
            <a:xfrm>
              <a:off x="634436" y="2904684"/>
              <a:ext cx="3435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80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5" name="Google Shape;375;p35"/>
            <p:cNvSpPr txBox="1"/>
            <p:nvPr/>
          </p:nvSpPr>
          <p:spPr>
            <a:xfrm>
              <a:off x="507401" y="2561203"/>
              <a:ext cx="470700" cy="9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666666"/>
                  </a:solidFill>
                  <a:latin typeface="Lato"/>
                  <a:ea typeface="Lato"/>
                  <a:cs typeface="Lato"/>
                  <a:sym typeface="Lato"/>
                </a:rPr>
                <a:t>100</a:t>
              </a:r>
              <a:endParaRPr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76" name="Google Shape;376;p35"/>
            <p:cNvSpPr/>
            <p:nvPr/>
          </p:nvSpPr>
          <p:spPr>
            <a:xfrm rot="-5400000">
              <a:off x="1459133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 rot="-5400000">
              <a:off x="1232158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 rot="-5400000">
              <a:off x="848133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 rot="-5400000">
              <a:off x="621158" y="3718479"/>
              <a:ext cx="1084500" cy="1365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 rot="-5400000">
              <a:off x="3263182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 rot="-5400000">
              <a:off x="3036207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 rot="-5400000">
              <a:off x="2664135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 rot="-5400000">
              <a:off x="2437160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 rot="-5400000">
              <a:off x="2059339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 rot="-5400000">
              <a:off x="1832364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5"/>
            <p:cNvSpPr/>
            <p:nvPr/>
          </p:nvSpPr>
          <p:spPr>
            <a:xfrm rot="-5400000">
              <a:off x="6290680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5"/>
            <p:cNvSpPr/>
            <p:nvPr/>
          </p:nvSpPr>
          <p:spPr>
            <a:xfrm rot="-5400000">
              <a:off x="6063705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 rot="-5400000">
              <a:off x="6898779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5"/>
            <p:cNvSpPr/>
            <p:nvPr/>
          </p:nvSpPr>
          <p:spPr>
            <a:xfrm rot="-5400000">
              <a:off x="6671804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5"/>
            <p:cNvSpPr/>
            <p:nvPr/>
          </p:nvSpPr>
          <p:spPr>
            <a:xfrm rot="-5400000">
              <a:off x="7500628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5"/>
            <p:cNvSpPr/>
            <p:nvPr/>
          </p:nvSpPr>
          <p:spPr>
            <a:xfrm rot="-5400000">
              <a:off x="7273653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5"/>
            <p:cNvSpPr/>
            <p:nvPr/>
          </p:nvSpPr>
          <p:spPr>
            <a:xfrm rot="-5400000">
              <a:off x="3871775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5"/>
            <p:cNvSpPr/>
            <p:nvPr/>
          </p:nvSpPr>
          <p:spPr>
            <a:xfrm rot="-5400000">
              <a:off x="3644800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5"/>
            <p:cNvSpPr/>
            <p:nvPr/>
          </p:nvSpPr>
          <p:spPr>
            <a:xfrm rot="-5400000">
              <a:off x="4477176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5"/>
            <p:cNvSpPr/>
            <p:nvPr/>
          </p:nvSpPr>
          <p:spPr>
            <a:xfrm rot="-5400000">
              <a:off x="4250201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5"/>
            <p:cNvSpPr/>
            <p:nvPr/>
          </p:nvSpPr>
          <p:spPr>
            <a:xfrm rot="-5400000">
              <a:off x="5079878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5"/>
            <p:cNvSpPr/>
            <p:nvPr/>
          </p:nvSpPr>
          <p:spPr>
            <a:xfrm rot="-5400000">
              <a:off x="4852903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5"/>
            <p:cNvSpPr/>
            <p:nvPr/>
          </p:nvSpPr>
          <p:spPr>
            <a:xfrm rot="-5400000">
              <a:off x="5685279" y="3772929"/>
              <a:ext cx="976800" cy="135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5"/>
            <p:cNvSpPr/>
            <p:nvPr/>
          </p:nvSpPr>
          <p:spPr>
            <a:xfrm rot="-5400000">
              <a:off x="5458304" y="3718479"/>
              <a:ext cx="1084500" cy="136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0" name="Google Shape;400;p35"/>
            <p:cNvGrpSpPr/>
            <p:nvPr/>
          </p:nvGrpSpPr>
          <p:grpSpPr>
            <a:xfrm>
              <a:off x="3958087" y="4513371"/>
              <a:ext cx="1222696" cy="251700"/>
              <a:chOff x="3996676" y="4556904"/>
              <a:chExt cx="1222696" cy="251700"/>
            </a:xfrm>
          </p:grpSpPr>
          <p:sp>
            <p:nvSpPr>
              <p:cNvPr id="401" name="Google Shape;401;p35"/>
              <p:cNvSpPr/>
              <p:nvPr/>
            </p:nvSpPr>
            <p:spPr>
              <a:xfrm>
                <a:off x="3996676" y="4670225"/>
                <a:ext cx="60300" cy="603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5"/>
              <p:cNvSpPr txBox="1"/>
              <p:nvPr/>
            </p:nvSpPr>
            <p:spPr>
              <a:xfrm>
                <a:off x="4004722" y="4556904"/>
                <a:ext cx="565200" cy="25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GB" sz="700">
                    <a:solidFill>
                      <a:srgbClr val="000000"/>
                    </a:solidFill>
                    <a:latin typeface="Lato"/>
                    <a:ea typeface="Lato"/>
                    <a:cs typeface="Lato"/>
                    <a:sym typeface="Lato"/>
                  </a:rPr>
                  <a:t>Trend 01</a:t>
                </a:r>
                <a:endParaRPr sz="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3" name="Google Shape;403;p35"/>
              <p:cNvSpPr/>
              <p:nvPr/>
            </p:nvSpPr>
            <p:spPr>
              <a:xfrm>
                <a:off x="4646126" y="4670225"/>
                <a:ext cx="60300" cy="603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35"/>
              <p:cNvSpPr txBox="1"/>
              <p:nvPr/>
            </p:nvSpPr>
            <p:spPr>
              <a:xfrm>
                <a:off x="4654172" y="4556904"/>
                <a:ext cx="565200" cy="25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GB" sz="700">
                    <a:solidFill>
                      <a:srgbClr val="000000"/>
                    </a:solidFill>
                    <a:latin typeface="Lato"/>
                    <a:ea typeface="Lato"/>
                    <a:cs typeface="Lato"/>
                    <a:sym typeface="Lato"/>
                  </a:rPr>
                  <a:t>Trend 0</a:t>
                </a:r>
                <a:r>
                  <a:rPr lang="en-GB" sz="700">
                    <a:latin typeface="Lato"/>
                    <a:ea typeface="Lato"/>
                    <a:cs typeface="Lato"/>
                    <a:sym typeface="Lato"/>
                  </a:rPr>
                  <a:t>2</a:t>
                </a:r>
                <a:endParaRPr sz="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pic>
        <p:nvPicPr>
          <p:cNvPr id="405" name="Google Shape;405;p35"/>
          <p:cNvPicPr preferRelativeResize="0"/>
          <p:nvPr/>
        </p:nvPicPr>
        <p:blipFill rotWithShape="1">
          <a:blip r:embed="rId3">
            <a:alphaModFix/>
          </a:blip>
          <a:srcRect b="7360" l="0" r="0" t="45124"/>
          <a:stretch/>
        </p:blipFill>
        <p:spPr>
          <a:xfrm>
            <a:off x="730325" y="2321200"/>
            <a:ext cx="7683348" cy="244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6"/>
          <p:cNvSpPr txBox="1"/>
          <p:nvPr>
            <p:ph idx="1" type="body"/>
          </p:nvPr>
        </p:nvSpPr>
        <p:spPr>
          <a:xfrm>
            <a:off x="7276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Here we can include more details on our findings</a:t>
            </a:r>
            <a:endParaRPr sz="1100"/>
          </a:p>
        </p:txBody>
      </p:sp>
      <p:sp>
        <p:nvSpPr>
          <p:cNvPr id="411" name="Google Shape;411;p36"/>
          <p:cNvSpPr txBox="1"/>
          <p:nvPr/>
        </p:nvSpPr>
        <p:spPr>
          <a:xfrm>
            <a:off x="754179" y="2175671"/>
            <a:ext cx="7458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Trend 01 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2" name="Google Shape;412;p36"/>
          <p:cNvSpPr txBox="1"/>
          <p:nvPr/>
        </p:nvSpPr>
        <p:spPr>
          <a:xfrm>
            <a:off x="6731775" y="2274875"/>
            <a:ext cx="10269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3" name="Google Shape;413;p36"/>
          <p:cNvSpPr txBox="1"/>
          <p:nvPr/>
        </p:nvSpPr>
        <p:spPr>
          <a:xfrm>
            <a:off x="6731775" y="2751300"/>
            <a:ext cx="17643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Trend 01 notes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4" name="Google Shape;414;p36"/>
          <p:cNvSpPr txBox="1"/>
          <p:nvPr/>
        </p:nvSpPr>
        <p:spPr>
          <a:xfrm>
            <a:off x="754179" y="3485646"/>
            <a:ext cx="7458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Trend 02 </a:t>
            </a:r>
            <a:endParaRPr sz="8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5" name="Google Shape;415;p36"/>
          <p:cNvSpPr txBox="1"/>
          <p:nvPr/>
        </p:nvSpPr>
        <p:spPr>
          <a:xfrm>
            <a:off x="6731775" y="3584850"/>
            <a:ext cx="10269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20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53%</a:t>
            </a:r>
            <a:endParaRPr b="1" sz="20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6" name="Google Shape;416;p36"/>
          <p:cNvSpPr txBox="1"/>
          <p:nvPr/>
        </p:nvSpPr>
        <p:spPr>
          <a:xfrm>
            <a:off x="6731775" y="4061300"/>
            <a:ext cx="17643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Trend 02 notes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7" name="Google Shape;417;p36"/>
          <p:cNvGrpSpPr/>
          <p:nvPr/>
        </p:nvGrpSpPr>
        <p:grpSpPr>
          <a:xfrm>
            <a:off x="830389" y="2421425"/>
            <a:ext cx="5849592" cy="891075"/>
            <a:chOff x="830389" y="2345225"/>
            <a:chExt cx="5849592" cy="891075"/>
          </a:xfrm>
        </p:grpSpPr>
        <p:sp>
          <p:nvSpPr>
            <p:cNvPr id="418" name="Google Shape;418;p36"/>
            <p:cNvSpPr/>
            <p:nvPr/>
          </p:nvSpPr>
          <p:spPr>
            <a:xfrm>
              <a:off x="830514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6"/>
            <p:cNvSpPr/>
            <p:nvPr/>
          </p:nvSpPr>
          <p:spPr>
            <a:xfrm>
              <a:off x="1420755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6"/>
            <p:cNvSpPr/>
            <p:nvPr/>
          </p:nvSpPr>
          <p:spPr>
            <a:xfrm>
              <a:off x="2010996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6"/>
            <p:cNvSpPr/>
            <p:nvPr/>
          </p:nvSpPr>
          <p:spPr>
            <a:xfrm>
              <a:off x="2601237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6"/>
            <p:cNvSpPr/>
            <p:nvPr/>
          </p:nvSpPr>
          <p:spPr>
            <a:xfrm>
              <a:off x="3191478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6"/>
            <p:cNvSpPr/>
            <p:nvPr/>
          </p:nvSpPr>
          <p:spPr>
            <a:xfrm>
              <a:off x="3781718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6"/>
            <p:cNvSpPr/>
            <p:nvPr/>
          </p:nvSpPr>
          <p:spPr>
            <a:xfrm>
              <a:off x="4371959" y="2345225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6"/>
            <p:cNvSpPr/>
            <p:nvPr/>
          </p:nvSpPr>
          <p:spPr>
            <a:xfrm>
              <a:off x="4962200" y="234522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>
              <a:off x="5552441" y="234522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>
              <a:off x="6142682" y="234522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830514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1420755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2010996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2601237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6"/>
            <p:cNvSpPr/>
            <p:nvPr/>
          </p:nvSpPr>
          <p:spPr>
            <a:xfrm>
              <a:off x="3191478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3781718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4371959" y="243913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4962200" y="243913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5552441" y="243913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6142682" y="243913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830389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1420630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2010871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2601112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191353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3781593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4371834" y="2533044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4962075" y="253304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5552316" y="253304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6142557" y="2533044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830514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1420755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2010996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2601237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3191478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3781718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4371959" y="262695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6"/>
            <p:cNvSpPr/>
            <p:nvPr/>
          </p:nvSpPr>
          <p:spPr>
            <a:xfrm>
              <a:off x="4962200" y="262695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5552441" y="262695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6142682" y="262695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830514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6"/>
            <p:cNvSpPr/>
            <p:nvPr/>
          </p:nvSpPr>
          <p:spPr>
            <a:xfrm>
              <a:off x="1420755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6"/>
            <p:cNvSpPr/>
            <p:nvPr/>
          </p:nvSpPr>
          <p:spPr>
            <a:xfrm>
              <a:off x="2010996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>
              <a:off x="2601237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3191478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3781718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4371959" y="2720863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4962200" y="272086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5552441" y="272086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6142682" y="2720863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830514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1420755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2010996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2601237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3191478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3781718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4371959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4962200" y="2814772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5552441" y="2814772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6142682" y="2814772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830514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1420755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2010996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2601237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3191478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3781718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4371959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4962200" y="290868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5552441" y="290868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6142682" y="290868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830514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1420755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2010996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2601237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3191478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3781718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4371959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4962200" y="3002591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5552441" y="300259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6142682" y="3002591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830514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1420755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2010996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2601237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3191478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3781718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4371959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6"/>
            <p:cNvSpPr/>
            <p:nvPr/>
          </p:nvSpPr>
          <p:spPr>
            <a:xfrm>
              <a:off x="4962200" y="30965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6"/>
            <p:cNvSpPr/>
            <p:nvPr/>
          </p:nvSpPr>
          <p:spPr>
            <a:xfrm>
              <a:off x="5552441" y="30965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6"/>
            <p:cNvSpPr/>
            <p:nvPr/>
          </p:nvSpPr>
          <p:spPr>
            <a:xfrm>
              <a:off x="6142682" y="30965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6"/>
            <p:cNvSpPr/>
            <p:nvPr/>
          </p:nvSpPr>
          <p:spPr>
            <a:xfrm>
              <a:off x="830514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6"/>
            <p:cNvSpPr/>
            <p:nvPr/>
          </p:nvSpPr>
          <p:spPr>
            <a:xfrm>
              <a:off x="1420755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6"/>
            <p:cNvSpPr/>
            <p:nvPr/>
          </p:nvSpPr>
          <p:spPr>
            <a:xfrm>
              <a:off x="2010996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>
              <a:off x="2601237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3191478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3781718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4371959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4962200" y="3190400"/>
              <a:ext cx="537300" cy="45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5552441" y="31904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6142682" y="31904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" name="Google Shape;518;p36"/>
          <p:cNvGrpSpPr/>
          <p:nvPr/>
        </p:nvGrpSpPr>
        <p:grpSpPr>
          <a:xfrm>
            <a:off x="830514" y="3731400"/>
            <a:ext cx="5849467" cy="891075"/>
            <a:chOff x="830514" y="3655200"/>
            <a:chExt cx="5849467" cy="891075"/>
          </a:xfrm>
        </p:grpSpPr>
        <p:sp>
          <p:nvSpPr>
            <p:cNvPr id="519" name="Google Shape;519;p36"/>
            <p:cNvSpPr/>
            <p:nvPr/>
          </p:nvSpPr>
          <p:spPr>
            <a:xfrm>
              <a:off x="830514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1420755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2010996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2601237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3191478" y="3655200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3781718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4371959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4962200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5552441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6142682" y="3655200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830514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1420755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2010996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2601237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3191478" y="374910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3781718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4371959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4962200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5552441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6142682" y="374910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830514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1420755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2010996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2601237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3191478" y="3843019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3781718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4371959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4962200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5552441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6142682" y="3843019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830514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1420755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2010996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2601237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3191478" y="393692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3781718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6"/>
            <p:cNvSpPr/>
            <p:nvPr/>
          </p:nvSpPr>
          <p:spPr>
            <a:xfrm>
              <a:off x="4371959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6"/>
            <p:cNvSpPr/>
            <p:nvPr/>
          </p:nvSpPr>
          <p:spPr>
            <a:xfrm>
              <a:off x="4962200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5552441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6"/>
            <p:cNvSpPr/>
            <p:nvPr/>
          </p:nvSpPr>
          <p:spPr>
            <a:xfrm>
              <a:off x="6142682" y="393692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6"/>
            <p:cNvSpPr/>
            <p:nvPr/>
          </p:nvSpPr>
          <p:spPr>
            <a:xfrm>
              <a:off x="830514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6"/>
            <p:cNvSpPr/>
            <p:nvPr/>
          </p:nvSpPr>
          <p:spPr>
            <a:xfrm>
              <a:off x="1420755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6"/>
            <p:cNvSpPr/>
            <p:nvPr/>
          </p:nvSpPr>
          <p:spPr>
            <a:xfrm>
              <a:off x="2010996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6"/>
            <p:cNvSpPr/>
            <p:nvPr/>
          </p:nvSpPr>
          <p:spPr>
            <a:xfrm>
              <a:off x="2601237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3191478" y="4030838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6"/>
            <p:cNvSpPr/>
            <p:nvPr/>
          </p:nvSpPr>
          <p:spPr>
            <a:xfrm>
              <a:off x="3781718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6"/>
            <p:cNvSpPr/>
            <p:nvPr/>
          </p:nvSpPr>
          <p:spPr>
            <a:xfrm>
              <a:off x="4371959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6"/>
            <p:cNvSpPr/>
            <p:nvPr/>
          </p:nvSpPr>
          <p:spPr>
            <a:xfrm>
              <a:off x="4962200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6"/>
            <p:cNvSpPr/>
            <p:nvPr/>
          </p:nvSpPr>
          <p:spPr>
            <a:xfrm>
              <a:off x="5552441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6"/>
            <p:cNvSpPr/>
            <p:nvPr/>
          </p:nvSpPr>
          <p:spPr>
            <a:xfrm>
              <a:off x="6142682" y="4030838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6"/>
            <p:cNvSpPr/>
            <p:nvPr/>
          </p:nvSpPr>
          <p:spPr>
            <a:xfrm>
              <a:off x="830514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6"/>
            <p:cNvSpPr/>
            <p:nvPr/>
          </p:nvSpPr>
          <p:spPr>
            <a:xfrm>
              <a:off x="1420755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6"/>
            <p:cNvSpPr/>
            <p:nvPr/>
          </p:nvSpPr>
          <p:spPr>
            <a:xfrm>
              <a:off x="2010996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6"/>
            <p:cNvSpPr/>
            <p:nvPr/>
          </p:nvSpPr>
          <p:spPr>
            <a:xfrm>
              <a:off x="2601237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6"/>
            <p:cNvSpPr/>
            <p:nvPr/>
          </p:nvSpPr>
          <p:spPr>
            <a:xfrm>
              <a:off x="3191478" y="4124747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6"/>
            <p:cNvSpPr/>
            <p:nvPr/>
          </p:nvSpPr>
          <p:spPr>
            <a:xfrm>
              <a:off x="3781718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6"/>
            <p:cNvSpPr/>
            <p:nvPr/>
          </p:nvSpPr>
          <p:spPr>
            <a:xfrm>
              <a:off x="4371959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6"/>
            <p:cNvSpPr/>
            <p:nvPr/>
          </p:nvSpPr>
          <p:spPr>
            <a:xfrm>
              <a:off x="4962200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5552441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6142682" y="4124747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830514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6"/>
            <p:cNvSpPr/>
            <p:nvPr/>
          </p:nvSpPr>
          <p:spPr>
            <a:xfrm>
              <a:off x="1420755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6"/>
            <p:cNvSpPr/>
            <p:nvPr/>
          </p:nvSpPr>
          <p:spPr>
            <a:xfrm>
              <a:off x="2010996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6"/>
            <p:cNvSpPr/>
            <p:nvPr/>
          </p:nvSpPr>
          <p:spPr>
            <a:xfrm>
              <a:off x="2601237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6"/>
            <p:cNvSpPr/>
            <p:nvPr/>
          </p:nvSpPr>
          <p:spPr>
            <a:xfrm>
              <a:off x="3191478" y="421865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6"/>
            <p:cNvSpPr/>
            <p:nvPr/>
          </p:nvSpPr>
          <p:spPr>
            <a:xfrm>
              <a:off x="3781718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6"/>
            <p:cNvSpPr/>
            <p:nvPr/>
          </p:nvSpPr>
          <p:spPr>
            <a:xfrm>
              <a:off x="4371959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6"/>
            <p:cNvSpPr/>
            <p:nvPr/>
          </p:nvSpPr>
          <p:spPr>
            <a:xfrm>
              <a:off x="4962200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6"/>
            <p:cNvSpPr/>
            <p:nvPr/>
          </p:nvSpPr>
          <p:spPr>
            <a:xfrm>
              <a:off x="5552441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6"/>
            <p:cNvSpPr/>
            <p:nvPr/>
          </p:nvSpPr>
          <p:spPr>
            <a:xfrm>
              <a:off x="6142682" y="421865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6"/>
            <p:cNvSpPr/>
            <p:nvPr/>
          </p:nvSpPr>
          <p:spPr>
            <a:xfrm>
              <a:off x="830514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6"/>
            <p:cNvSpPr/>
            <p:nvPr/>
          </p:nvSpPr>
          <p:spPr>
            <a:xfrm>
              <a:off x="1420755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2010996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6"/>
            <p:cNvSpPr/>
            <p:nvPr/>
          </p:nvSpPr>
          <p:spPr>
            <a:xfrm>
              <a:off x="2601237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3191478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3781718" y="4312566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4371959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4962200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6"/>
            <p:cNvSpPr/>
            <p:nvPr/>
          </p:nvSpPr>
          <p:spPr>
            <a:xfrm>
              <a:off x="5552441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6"/>
            <p:cNvSpPr/>
            <p:nvPr/>
          </p:nvSpPr>
          <p:spPr>
            <a:xfrm>
              <a:off x="6142682" y="4312566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6"/>
            <p:cNvSpPr/>
            <p:nvPr/>
          </p:nvSpPr>
          <p:spPr>
            <a:xfrm>
              <a:off x="830514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6"/>
            <p:cNvSpPr/>
            <p:nvPr/>
          </p:nvSpPr>
          <p:spPr>
            <a:xfrm>
              <a:off x="1420755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6"/>
            <p:cNvSpPr/>
            <p:nvPr/>
          </p:nvSpPr>
          <p:spPr>
            <a:xfrm>
              <a:off x="2010996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6"/>
            <p:cNvSpPr/>
            <p:nvPr/>
          </p:nvSpPr>
          <p:spPr>
            <a:xfrm>
              <a:off x="2601237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6"/>
            <p:cNvSpPr/>
            <p:nvPr/>
          </p:nvSpPr>
          <p:spPr>
            <a:xfrm>
              <a:off x="3191478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6"/>
            <p:cNvSpPr/>
            <p:nvPr/>
          </p:nvSpPr>
          <p:spPr>
            <a:xfrm>
              <a:off x="3781718" y="44064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6"/>
            <p:cNvSpPr/>
            <p:nvPr/>
          </p:nvSpPr>
          <p:spPr>
            <a:xfrm>
              <a:off x="4371959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6"/>
            <p:cNvSpPr/>
            <p:nvPr/>
          </p:nvSpPr>
          <p:spPr>
            <a:xfrm>
              <a:off x="4962200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6"/>
            <p:cNvSpPr/>
            <p:nvPr/>
          </p:nvSpPr>
          <p:spPr>
            <a:xfrm>
              <a:off x="5552441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6"/>
            <p:cNvSpPr/>
            <p:nvPr/>
          </p:nvSpPr>
          <p:spPr>
            <a:xfrm>
              <a:off x="6142682" y="44064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830514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1420755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6"/>
            <p:cNvSpPr/>
            <p:nvPr/>
          </p:nvSpPr>
          <p:spPr>
            <a:xfrm>
              <a:off x="2010996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6"/>
            <p:cNvSpPr/>
            <p:nvPr/>
          </p:nvSpPr>
          <p:spPr>
            <a:xfrm>
              <a:off x="2601237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6"/>
            <p:cNvSpPr/>
            <p:nvPr/>
          </p:nvSpPr>
          <p:spPr>
            <a:xfrm>
              <a:off x="3191478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6"/>
            <p:cNvSpPr/>
            <p:nvPr/>
          </p:nvSpPr>
          <p:spPr>
            <a:xfrm>
              <a:off x="3781718" y="4500375"/>
              <a:ext cx="537300" cy="4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6"/>
            <p:cNvSpPr/>
            <p:nvPr/>
          </p:nvSpPr>
          <p:spPr>
            <a:xfrm>
              <a:off x="4371959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6"/>
            <p:cNvSpPr/>
            <p:nvPr/>
          </p:nvSpPr>
          <p:spPr>
            <a:xfrm>
              <a:off x="4962200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6"/>
            <p:cNvSpPr/>
            <p:nvPr/>
          </p:nvSpPr>
          <p:spPr>
            <a:xfrm>
              <a:off x="5552441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6"/>
            <p:cNvSpPr/>
            <p:nvPr/>
          </p:nvSpPr>
          <p:spPr>
            <a:xfrm>
              <a:off x="6142682" y="4500375"/>
              <a:ext cx="537300" cy="459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1293838" y="2303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1293838" y="27049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Problems to solve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1293838" y="31066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1293838" y="35083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ESG T</a:t>
            </a: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rends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3448425" y="2303225"/>
            <a:ext cx="18324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Database Framework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3448432" y="27049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3448432" y="31066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Proposed solution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3448432" y="35083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 Exploration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5611135" y="23032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Deliverables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5611135" y="27049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5611135" y="31066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Team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5" name="Google Shape;195;p19"/>
          <p:cNvSpPr/>
          <p:nvPr/>
        </p:nvSpPr>
        <p:spPr>
          <a:xfrm>
            <a:off x="1262725" y="136500"/>
            <a:ext cx="1360200" cy="204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7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Deliverables</a:t>
            </a:r>
            <a:endParaRPr/>
          </a:p>
        </p:txBody>
      </p:sp>
      <p:sp>
        <p:nvSpPr>
          <p:cNvPr id="624" name="Google Shape;624;p37"/>
          <p:cNvSpPr txBox="1"/>
          <p:nvPr>
            <p:ph idx="1" type="body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To be updated once our questions have been asked. </a:t>
            </a:r>
            <a:endParaRPr sz="1100"/>
          </a:p>
        </p:txBody>
      </p:sp>
      <p:sp>
        <p:nvSpPr>
          <p:cNvPr id="625" name="Google Shape;625;p37"/>
          <p:cNvSpPr txBox="1"/>
          <p:nvPr/>
        </p:nvSpPr>
        <p:spPr>
          <a:xfrm>
            <a:off x="9923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1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6" name="Google Shape;626;p37"/>
          <p:cNvSpPr txBox="1"/>
          <p:nvPr/>
        </p:nvSpPr>
        <p:spPr>
          <a:xfrm>
            <a:off x="7229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45K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7" name="Google Shape;627;p37"/>
          <p:cNvSpPr txBox="1"/>
          <p:nvPr/>
        </p:nvSpPr>
        <p:spPr>
          <a:xfrm>
            <a:off x="8426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Details on metric 1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28" name="Google Shape;628;p37"/>
          <p:cNvCxnSpPr/>
          <p:nvPr/>
        </p:nvCxnSpPr>
        <p:spPr>
          <a:xfrm>
            <a:off x="32243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29" name="Google Shape;629;p37"/>
          <p:cNvSpPr txBox="1"/>
          <p:nvPr/>
        </p:nvSpPr>
        <p:spPr>
          <a:xfrm>
            <a:off x="36876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2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0" name="Google Shape;630;p37"/>
          <p:cNvSpPr txBox="1"/>
          <p:nvPr/>
        </p:nvSpPr>
        <p:spPr>
          <a:xfrm>
            <a:off x="34182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690K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1" name="Google Shape;631;p37"/>
          <p:cNvSpPr txBox="1"/>
          <p:nvPr/>
        </p:nvSpPr>
        <p:spPr>
          <a:xfrm>
            <a:off x="35379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Details on metric 1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32" name="Google Shape;632;p37"/>
          <p:cNvCxnSpPr/>
          <p:nvPr/>
        </p:nvCxnSpPr>
        <p:spPr>
          <a:xfrm>
            <a:off x="59196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33" name="Google Shape;633;p37"/>
          <p:cNvSpPr txBox="1"/>
          <p:nvPr/>
        </p:nvSpPr>
        <p:spPr>
          <a:xfrm>
            <a:off x="63829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3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4" name="Google Shape;634;p37"/>
          <p:cNvSpPr txBox="1"/>
          <p:nvPr/>
        </p:nvSpPr>
        <p:spPr>
          <a:xfrm>
            <a:off x="61135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100K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5" name="Google Shape;635;p37"/>
          <p:cNvSpPr txBox="1"/>
          <p:nvPr/>
        </p:nvSpPr>
        <p:spPr>
          <a:xfrm>
            <a:off x="62332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Details on metric 1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Vision</a:t>
            </a:r>
            <a:endParaRPr sz="800"/>
          </a:p>
        </p:txBody>
      </p:sp>
      <p:sp>
        <p:nvSpPr>
          <p:cNvPr id="641" name="Google Shape;641;p38"/>
          <p:cNvSpPr txBox="1"/>
          <p:nvPr/>
        </p:nvSpPr>
        <p:spPr>
          <a:xfrm>
            <a:off x="460540" y="3462416"/>
            <a:ext cx="8712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2" name="Google Shape;642;p38"/>
          <p:cNvSpPr txBox="1"/>
          <p:nvPr>
            <p:ph type="title"/>
          </p:nvPr>
        </p:nvSpPr>
        <p:spPr>
          <a:xfrm>
            <a:off x="803537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1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43" name="Google Shape;643;p38"/>
          <p:cNvSpPr txBox="1"/>
          <p:nvPr>
            <p:ph idx="4294967295" type="body"/>
          </p:nvPr>
        </p:nvSpPr>
        <p:spPr>
          <a:xfrm>
            <a:off x="803537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1</a:t>
            </a:r>
            <a:endParaRPr sz="700"/>
          </a:p>
        </p:txBody>
      </p:sp>
      <p:sp>
        <p:nvSpPr>
          <p:cNvPr id="644" name="Google Shape;644;p38"/>
          <p:cNvSpPr txBox="1"/>
          <p:nvPr/>
        </p:nvSpPr>
        <p:spPr>
          <a:xfrm>
            <a:off x="2062849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5" name="Google Shape;645;p38"/>
          <p:cNvSpPr txBox="1"/>
          <p:nvPr>
            <p:ph type="title"/>
          </p:nvPr>
        </p:nvSpPr>
        <p:spPr>
          <a:xfrm>
            <a:off x="2230906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2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46" name="Google Shape;646;p38"/>
          <p:cNvSpPr txBox="1"/>
          <p:nvPr>
            <p:ph idx="4294967295" type="body"/>
          </p:nvPr>
        </p:nvSpPr>
        <p:spPr>
          <a:xfrm>
            <a:off x="2230906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2</a:t>
            </a:r>
            <a:endParaRPr sz="700"/>
          </a:p>
        </p:txBody>
      </p:sp>
      <p:sp>
        <p:nvSpPr>
          <p:cNvPr id="647" name="Google Shape;647;p38"/>
          <p:cNvSpPr txBox="1"/>
          <p:nvPr/>
        </p:nvSpPr>
        <p:spPr>
          <a:xfrm>
            <a:off x="3465538" y="3462416"/>
            <a:ext cx="692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8" name="Google Shape;648;p38"/>
          <p:cNvSpPr txBox="1"/>
          <p:nvPr>
            <p:ph type="title"/>
          </p:nvPr>
        </p:nvSpPr>
        <p:spPr>
          <a:xfrm>
            <a:off x="368190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3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49" name="Google Shape;649;p38"/>
          <p:cNvSpPr txBox="1"/>
          <p:nvPr>
            <p:ph idx="4294967295" type="body"/>
          </p:nvPr>
        </p:nvSpPr>
        <p:spPr>
          <a:xfrm>
            <a:off x="368190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3</a:t>
            </a:r>
            <a:endParaRPr sz="700"/>
          </a:p>
        </p:txBody>
      </p:sp>
      <p:sp>
        <p:nvSpPr>
          <p:cNvPr id="650" name="Google Shape;650;p38"/>
          <p:cNvSpPr txBox="1"/>
          <p:nvPr/>
        </p:nvSpPr>
        <p:spPr>
          <a:xfrm>
            <a:off x="4871274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1" name="Google Shape;651;p38"/>
          <p:cNvSpPr txBox="1"/>
          <p:nvPr>
            <p:ph type="title"/>
          </p:nvPr>
        </p:nvSpPr>
        <p:spPr>
          <a:xfrm>
            <a:off x="5136128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4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52" name="Google Shape;652;p38"/>
          <p:cNvSpPr txBox="1"/>
          <p:nvPr>
            <p:ph idx="4294967295" type="body"/>
          </p:nvPr>
        </p:nvSpPr>
        <p:spPr>
          <a:xfrm>
            <a:off x="5136128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4</a:t>
            </a:r>
            <a:endParaRPr sz="700"/>
          </a:p>
        </p:txBody>
      </p:sp>
      <p:sp>
        <p:nvSpPr>
          <p:cNvPr id="653" name="Google Shape;653;p38"/>
          <p:cNvSpPr txBox="1"/>
          <p:nvPr/>
        </p:nvSpPr>
        <p:spPr>
          <a:xfrm>
            <a:off x="6325138" y="3462416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4" name="Google Shape;654;p38"/>
          <p:cNvSpPr txBox="1"/>
          <p:nvPr>
            <p:ph type="title"/>
          </p:nvPr>
        </p:nvSpPr>
        <p:spPr>
          <a:xfrm>
            <a:off x="658559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000000"/>
                </a:solidFill>
              </a:rPr>
              <a:t>Milestone 5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655" name="Google Shape;655;p38"/>
          <p:cNvSpPr txBox="1"/>
          <p:nvPr>
            <p:ph idx="4294967295" type="body"/>
          </p:nvPr>
        </p:nvSpPr>
        <p:spPr>
          <a:xfrm>
            <a:off x="658559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700"/>
              <a:t>Details on Milestone 5</a:t>
            </a:r>
            <a:endParaRPr sz="700"/>
          </a:p>
        </p:txBody>
      </p:sp>
      <p:pic>
        <p:nvPicPr>
          <p:cNvPr descr="shutterstock_429987889_edited.jpg" id="656" name="Google Shape;656;p38"/>
          <p:cNvPicPr preferRelativeResize="0"/>
          <p:nvPr/>
        </p:nvPicPr>
        <p:blipFill rotWithShape="1">
          <a:blip r:embed="rId3">
            <a:alphaModFix/>
          </a:blip>
          <a:srcRect b="6621" l="0" r="0" t="91660"/>
          <a:stretch/>
        </p:blipFill>
        <p:spPr>
          <a:xfrm>
            <a:off x="885125" y="3339575"/>
            <a:ext cx="8265375" cy="1324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7" name="Google Shape;657;p38"/>
          <p:cNvGrpSpPr/>
          <p:nvPr/>
        </p:nvGrpSpPr>
        <p:grpSpPr>
          <a:xfrm>
            <a:off x="845575" y="3060165"/>
            <a:ext cx="92400" cy="411825"/>
            <a:chOff x="845575" y="2563700"/>
            <a:chExt cx="92400" cy="411825"/>
          </a:xfrm>
        </p:grpSpPr>
        <p:cxnSp>
          <p:nvCxnSpPr>
            <p:cNvPr id="658" name="Google Shape;658;p38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9" name="Google Shape;659;p38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38"/>
          <p:cNvGrpSpPr/>
          <p:nvPr/>
        </p:nvGrpSpPr>
        <p:grpSpPr>
          <a:xfrm rot="10800000">
            <a:off x="2296375" y="3339567"/>
            <a:ext cx="92400" cy="411825"/>
            <a:chOff x="2070100" y="2563700"/>
            <a:chExt cx="92400" cy="411825"/>
          </a:xfrm>
        </p:grpSpPr>
        <p:cxnSp>
          <p:nvCxnSpPr>
            <p:cNvPr id="661" name="Google Shape;661;p38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2" name="Google Shape;662;p38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" name="Google Shape;663;p38"/>
          <p:cNvGrpSpPr/>
          <p:nvPr/>
        </p:nvGrpSpPr>
        <p:grpSpPr>
          <a:xfrm>
            <a:off x="3747175" y="3060165"/>
            <a:ext cx="92400" cy="411825"/>
            <a:chOff x="845575" y="2563700"/>
            <a:chExt cx="92400" cy="411825"/>
          </a:xfrm>
        </p:grpSpPr>
        <p:cxnSp>
          <p:nvCxnSpPr>
            <p:cNvPr id="664" name="Google Shape;664;p38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5" name="Google Shape;665;p38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38"/>
          <p:cNvGrpSpPr/>
          <p:nvPr/>
        </p:nvGrpSpPr>
        <p:grpSpPr>
          <a:xfrm rot="10800000">
            <a:off x="5197975" y="3339567"/>
            <a:ext cx="92400" cy="411825"/>
            <a:chOff x="2070100" y="2563700"/>
            <a:chExt cx="92400" cy="411825"/>
          </a:xfrm>
        </p:grpSpPr>
        <p:cxnSp>
          <p:nvCxnSpPr>
            <p:cNvPr id="667" name="Google Shape;667;p38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8" name="Google Shape;668;p38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8"/>
          <p:cNvGrpSpPr/>
          <p:nvPr/>
        </p:nvGrpSpPr>
        <p:grpSpPr>
          <a:xfrm>
            <a:off x="6648775" y="3060165"/>
            <a:ext cx="92400" cy="411825"/>
            <a:chOff x="845575" y="2563700"/>
            <a:chExt cx="92400" cy="411825"/>
          </a:xfrm>
        </p:grpSpPr>
        <p:cxnSp>
          <p:nvCxnSpPr>
            <p:cNvPr id="670" name="Google Shape;670;p38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71" name="Google Shape;671;p38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39"/>
          <p:cNvSpPr txBox="1"/>
          <p:nvPr>
            <p:ph type="title"/>
          </p:nvPr>
        </p:nvSpPr>
        <p:spPr>
          <a:xfrm>
            <a:off x="730000" y="1318650"/>
            <a:ext cx="3554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References</a:t>
            </a:r>
            <a:endParaRPr/>
          </a:p>
        </p:txBody>
      </p:sp>
      <p:sp>
        <p:nvSpPr>
          <p:cNvPr id="677" name="Google Shape;677;p39"/>
          <p:cNvSpPr txBox="1"/>
          <p:nvPr>
            <p:ph idx="1" type="body"/>
          </p:nvPr>
        </p:nvSpPr>
        <p:spPr>
          <a:xfrm>
            <a:off x="721225" y="1907600"/>
            <a:ext cx="7977900" cy="25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hlink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Arial"/>
              <a:buChar char="●"/>
            </a:pP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https://www.investopedia.com/terms/e/environmental-social-and-governance-esg-criteria.asp</a:t>
            </a:r>
            <a:endParaRPr u="sng">
              <a:solidFill>
                <a:schemeClr val="hlink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Arial"/>
              <a:buChar char="●"/>
            </a:pP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https://ca.finance.yahoo.com/</a:t>
            </a:r>
            <a:endParaRPr u="sng">
              <a:solidFill>
                <a:schemeClr val="hlink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Arial"/>
              <a:buChar char="●"/>
            </a:pPr>
            <a:r>
              <a:rPr lang="en-GB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/>
              </a:rPr>
              <a:t>https://ca.finance.yahoo.com/</a:t>
            </a:r>
            <a:endParaRPr u="sng">
              <a:solidFill>
                <a:schemeClr val="hlink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Arial"/>
              <a:buChar char="●"/>
            </a:pPr>
            <a:r>
              <a:rPr lang="en-GB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https://www.forbes.com/just-companies/#5d410d762bf0</a:t>
            </a:r>
            <a:endParaRPr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Arial"/>
              <a:buChar char="●"/>
            </a:pPr>
            <a:r>
              <a:rPr lang="en-GB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https://en.wikipedia.org/wiki/List_of_S%26P_500_companies</a:t>
            </a:r>
            <a:endParaRPr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01" name="Google Shape;201;p20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Here at ESG Consultants, we are building a machine learning module to help determine the impact of </a:t>
            </a:r>
            <a:r>
              <a:rPr lang="en-GB" sz="1100"/>
              <a:t>sustainability</a:t>
            </a:r>
            <a:r>
              <a:rPr lang="en-GB" sz="1100"/>
              <a:t> on company performance. </a:t>
            </a:r>
            <a:endParaRPr sz="1100"/>
          </a:p>
        </p:txBody>
      </p:sp>
      <p:pic>
        <p:nvPicPr>
          <p:cNvPr descr="shutterstock_429987889_edited.jpg" id="202" name="Google Shape;202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 we want to know?</a:t>
            </a:r>
            <a:endParaRPr/>
          </a:p>
        </p:txBody>
      </p:sp>
      <p:sp>
        <p:nvSpPr>
          <p:cNvPr id="208" name="Google Shape;208;p21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9" name="Google Shape;209;p21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Is there a correlation between stock market performance and ESG ratings?</a:t>
            </a:r>
            <a:endParaRPr sz="1100"/>
          </a:p>
        </p:txBody>
      </p:sp>
      <p:sp>
        <p:nvSpPr>
          <p:cNvPr id="210" name="Google Shape;210;p21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1" name="Google Shape;211;p21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Can we balance balance ESG and turn a high profit?</a:t>
            </a:r>
            <a:endParaRPr sz="1100"/>
          </a:p>
        </p:txBody>
      </p:sp>
      <p:sp>
        <p:nvSpPr>
          <p:cNvPr id="212" name="Google Shape;212;p21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3" name="Google Shape;213;p21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How does sustainability drive KPIs such as Stock value, brand image, and employee and customer retention? </a:t>
            </a:r>
            <a:endParaRPr sz="1100"/>
          </a:p>
        </p:txBody>
      </p:sp>
      <p:sp>
        <p:nvSpPr>
          <p:cNvPr id="214" name="Google Shape;214;p21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5" name="Google Shape;215;p21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Project objective</a:t>
            </a:r>
            <a:endParaRPr sz="1200"/>
          </a:p>
        </p:txBody>
      </p:sp>
      <p:sp>
        <p:nvSpPr>
          <p:cNvPr id="221" name="Google Shape;221;p22"/>
          <p:cNvSpPr txBox="1"/>
          <p:nvPr>
            <p:ph idx="4294967295" type="body"/>
          </p:nvPr>
        </p:nvSpPr>
        <p:spPr>
          <a:xfrm>
            <a:off x="729450" y="1749350"/>
            <a:ext cx="7010100" cy="28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-GB" sz="2600">
                <a:solidFill>
                  <a:srgbClr val="FFFFFF"/>
                </a:solidFill>
              </a:rPr>
              <a:t>Transform </a:t>
            </a:r>
            <a:r>
              <a:rPr lang="en-GB" sz="2600">
                <a:solidFill>
                  <a:srgbClr val="FFFFFF"/>
                </a:solidFill>
              </a:rPr>
              <a:t>publicly</a:t>
            </a:r>
            <a:r>
              <a:rPr lang="en-GB" sz="2600">
                <a:solidFill>
                  <a:srgbClr val="FFFFFF"/>
                </a:solidFill>
              </a:rPr>
              <a:t> available data from Yahoo! Finance into a database for analysis.</a:t>
            </a:r>
            <a:endParaRPr sz="2600">
              <a:solidFill>
                <a:srgbClr val="FFFFFF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Char char="●"/>
            </a:pPr>
            <a:r>
              <a:rPr lang="en-GB" sz="2600">
                <a:solidFill>
                  <a:srgbClr val="FFFFFF"/>
                </a:solidFill>
              </a:rPr>
              <a:t>Build a machine learning module to </a:t>
            </a:r>
            <a:r>
              <a:rPr lang="en-GB" sz="2600">
                <a:solidFill>
                  <a:srgbClr val="FFFFFF"/>
                </a:solidFill>
              </a:rPr>
              <a:t>evaluate</a:t>
            </a:r>
            <a:r>
              <a:rPr lang="en-GB" sz="2600">
                <a:solidFill>
                  <a:srgbClr val="FFFFFF"/>
                </a:solidFill>
              </a:rPr>
              <a:t> performance</a:t>
            </a:r>
            <a:endParaRPr sz="2600">
              <a:solidFill>
                <a:srgbClr val="FFFFFF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Char char="●"/>
            </a:pPr>
            <a:r>
              <a:rPr lang="en-GB" sz="2600">
                <a:solidFill>
                  <a:srgbClr val="FFFFFF"/>
                </a:solidFill>
              </a:rPr>
              <a:t>Draw predictions/conclusions.</a:t>
            </a:r>
            <a:r>
              <a:rPr lang="en-GB" sz="3000">
                <a:solidFill>
                  <a:srgbClr val="FFFFFF"/>
                </a:solidFill>
              </a:rPr>
              <a:t> 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/>
          <p:nvPr>
            <p:ph type="title"/>
          </p:nvPr>
        </p:nvSpPr>
        <p:spPr>
          <a:xfrm>
            <a:off x="730000" y="1318650"/>
            <a:ext cx="36366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audience</a:t>
            </a:r>
            <a:endParaRPr/>
          </a:p>
        </p:txBody>
      </p:sp>
      <p:sp>
        <p:nvSpPr>
          <p:cNvPr id="227" name="Google Shape;227;p23"/>
          <p:cNvSpPr txBox="1"/>
          <p:nvPr>
            <p:ph idx="1" type="body"/>
          </p:nvPr>
        </p:nvSpPr>
        <p:spPr>
          <a:xfrm>
            <a:off x="721225" y="1965150"/>
            <a:ext cx="3636600" cy="8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Our presentation will be </a:t>
            </a:r>
            <a:r>
              <a:rPr lang="en-GB" sz="1100"/>
              <a:t>directed at business leaders who are looking to improve their company’s performance.</a:t>
            </a:r>
            <a:endParaRPr sz="1100"/>
          </a:p>
        </p:txBody>
      </p:sp>
      <p:sp>
        <p:nvSpPr>
          <p:cNvPr id="228" name="Google Shape;228;p23"/>
          <p:cNvSpPr txBox="1"/>
          <p:nvPr/>
        </p:nvSpPr>
        <p:spPr>
          <a:xfrm>
            <a:off x="734530" y="30831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1 on outcome / results</a:t>
            </a:r>
            <a:endParaRPr/>
          </a:p>
        </p:txBody>
      </p:sp>
      <p:sp>
        <p:nvSpPr>
          <p:cNvPr id="229" name="Google Shape;229;p23"/>
          <p:cNvSpPr txBox="1"/>
          <p:nvPr/>
        </p:nvSpPr>
        <p:spPr>
          <a:xfrm>
            <a:off x="734530" y="33444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   |</a:t>
            </a:r>
            <a:r>
              <a:rPr b="1" lang="en-GB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2 on outcome / results</a:t>
            </a:r>
            <a:endParaRPr/>
          </a:p>
        </p:txBody>
      </p:sp>
      <p:sp>
        <p:nvSpPr>
          <p:cNvPr id="230" name="Google Shape;230;p23"/>
          <p:cNvSpPr txBox="1"/>
          <p:nvPr/>
        </p:nvSpPr>
        <p:spPr>
          <a:xfrm>
            <a:off x="734530" y="36057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   |</a:t>
            </a:r>
            <a:r>
              <a:rPr b="1" lang="en-GB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3 on outcome / results</a:t>
            </a:r>
            <a:endParaRPr/>
          </a:p>
        </p:txBody>
      </p:sp>
      <p:sp>
        <p:nvSpPr>
          <p:cNvPr id="231" name="Google Shape;231;p23"/>
          <p:cNvSpPr txBox="1"/>
          <p:nvPr/>
        </p:nvSpPr>
        <p:spPr>
          <a:xfrm>
            <a:off x="734530" y="38670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   |</a:t>
            </a:r>
            <a:r>
              <a:rPr b="1"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4 on outcome / results</a:t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734530" y="41283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05    |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Point 5 on outcome / results</a:t>
            </a:r>
            <a:endParaRPr/>
          </a:p>
        </p:txBody>
      </p:sp>
      <p:pic>
        <p:nvPicPr>
          <p:cNvPr id="233" name="Google Shape;2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750" y="882804"/>
            <a:ext cx="3997249" cy="3866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Why is ESG Important?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ESG Trends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01</a:t>
            </a:r>
            <a:endParaRPr b="0"/>
          </a:p>
        </p:txBody>
      </p:sp>
      <p:sp>
        <p:nvSpPr>
          <p:cNvPr id="244" name="Google Shape;244;p25"/>
          <p:cNvSpPr txBox="1"/>
          <p:nvPr>
            <p:ph idx="1" type="body"/>
          </p:nvPr>
        </p:nvSpPr>
        <p:spPr>
          <a:xfrm>
            <a:off x="721225" y="2434125"/>
            <a:ext cx="5870400" cy="15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Environment (E)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56% of population lives in cities and towns and account for 70% of CO</a:t>
            </a:r>
            <a:r>
              <a:rPr baseline="-25000" lang="en-GB" sz="22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emissions by 2050 70% will live in towns and cities. The global temperature will rise by 1.5</a:t>
            </a:r>
            <a:r>
              <a:rPr baseline="30000" lang="en-GB" sz="22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◦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 if we have Net Zero Emissions of CO</a:t>
            </a:r>
            <a:r>
              <a:rPr baseline="-25000" lang="en-GB" sz="22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by 2050 otherwise may be more than 3.5</a:t>
            </a:r>
            <a:r>
              <a:rPr baseline="30000" lang="en-GB" sz="22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◦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C.</a:t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</a:rPr>
              <a:t>Client Implications: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TBD</a:t>
            </a:r>
            <a:endParaRPr sz="1100"/>
          </a:p>
        </p:txBody>
      </p:sp>
      <p:pic>
        <p:nvPicPr>
          <p:cNvPr id="245" name="Google Shape;245;p25"/>
          <p:cNvPicPr preferRelativeResize="0"/>
          <p:nvPr/>
        </p:nvPicPr>
        <p:blipFill rotWithShape="1">
          <a:blip r:embed="rId3">
            <a:alphaModFix/>
          </a:blip>
          <a:srcRect b="0" l="0" r="67344" t="0"/>
          <a:stretch/>
        </p:blipFill>
        <p:spPr>
          <a:xfrm>
            <a:off x="6745876" y="1355000"/>
            <a:ext cx="1431575" cy="30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ESG Trends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02</a:t>
            </a:r>
            <a:endParaRPr b="0"/>
          </a:p>
        </p:txBody>
      </p:sp>
      <p:sp>
        <p:nvSpPr>
          <p:cNvPr id="251" name="Google Shape;251;p26"/>
          <p:cNvSpPr txBox="1"/>
          <p:nvPr>
            <p:ph idx="1" type="body"/>
          </p:nvPr>
        </p:nvSpPr>
        <p:spPr>
          <a:xfrm>
            <a:off x="721225" y="2434125"/>
            <a:ext cx="5870400" cy="14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Social (S): </a:t>
            </a:r>
            <a:r>
              <a:rPr lang="en-GB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global population is 8 billion set to rise to 8.5 billion by 2030 and 9.7 billion by 2050. </a:t>
            </a:r>
            <a:r>
              <a:rPr lang="en-GB">
                <a:solidFill>
                  <a:srgbClr val="1D2228"/>
                </a:solidFill>
                <a:latin typeface="Arial"/>
                <a:ea typeface="Arial"/>
                <a:cs typeface="Arial"/>
                <a:sym typeface="Arial"/>
              </a:rPr>
              <a:t>Community Relations and Human Rights, Workplace Health and Safety, Diversity and Inclusion cannot be overlooked.</a:t>
            </a:r>
            <a:endParaRPr>
              <a:solidFill>
                <a:srgbClr val="1D22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</a:rPr>
              <a:t>Client Implications: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TBD</a:t>
            </a:r>
            <a:endParaRPr sz="1100"/>
          </a:p>
        </p:txBody>
      </p:sp>
      <p:pic>
        <p:nvPicPr>
          <p:cNvPr id="252" name="Google Shape;252;p26"/>
          <p:cNvPicPr preferRelativeResize="0"/>
          <p:nvPr/>
        </p:nvPicPr>
        <p:blipFill rotWithShape="1">
          <a:blip r:embed="rId3">
            <a:alphaModFix/>
          </a:blip>
          <a:srcRect b="0" l="34025" r="33851" t="0"/>
          <a:stretch/>
        </p:blipFill>
        <p:spPr>
          <a:xfrm>
            <a:off x="6757548" y="1394850"/>
            <a:ext cx="1408225" cy="304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